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notesSlides/notesSlide1.xml" ContentType="application/vnd.openxmlformats-officedocument.presentationml.notesSlide+xml"/>
  <Override PartName="/ppt/media/image2.jpeg" ContentType="image/jpeg"/>
  <Override PartName="/ppt/notesSlides/notesSlide2.xml" ContentType="application/vnd.openxmlformats-officedocument.presentationml.notesSlide+xml"/>
  <Override PartName="/ppt/media/image3.jpeg" ContentType="image/jpeg"/>
  <Override PartName="/ppt/notesSlides/notesSlide3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2" name="Shape 4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What do you notice about this graph? </a:t>
            </a:r>
            <a:endParaRPr sz="2200"/>
          </a:p>
          <a:p>
            <a:pPr lvl="0">
              <a:defRPr sz="1800"/>
            </a:pPr>
            <a:r>
              <a:rPr sz="2200"/>
              <a:t>What do you see?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7" name="Shape 4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Instructions: Have each group choose two volunteers to be the groups test subjects. </a:t>
            </a:r>
            <a:endParaRPr sz="2200"/>
          </a:p>
          <a:p>
            <a:pPr lvl="0">
              <a:defRPr sz="1800"/>
            </a:pPr>
            <a:endParaRPr sz="2200"/>
          </a:p>
          <a:p>
            <a:pPr lvl="0">
              <a:defRPr sz="1800"/>
            </a:pPr>
            <a:r>
              <a:rPr sz="2200"/>
              <a:t>Group 1: Negative Stressors-</a:t>
            </a:r>
            <a:endParaRPr sz="2200"/>
          </a:p>
          <a:p>
            <a:pPr lvl="0">
              <a:defRPr sz="1800"/>
            </a:pPr>
            <a:r>
              <a:rPr sz="2200"/>
              <a:t>	Group members will function as negative stressors on their test subjects. Negative comments, unhelpful suggestions, general distractions, etc. </a:t>
            </a:r>
            <a:endParaRPr sz="2200"/>
          </a:p>
          <a:p>
            <a:pPr lvl="0">
              <a:defRPr sz="1800"/>
            </a:pPr>
            <a:r>
              <a:rPr sz="2200"/>
              <a:t>Group 2: Positive Stressors-</a:t>
            </a:r>
            <a:endParaRPr sz="2200"/>
          </a:p>
          <a:p>
            <a:pPr lvl="0">
              <a:defRPr sz="1800"/>
            </a:pPr>
            <a:r>
              <a:rPr sz="2200"/>
              <a:t>	Group members will function as positive stressors in what ever way they think is appropriate, encouragement, compliments, helpful hands.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8" name="Shape 5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Don’t forget highlights and bummers.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1270000" y="4541471"/>
            <a:ext cx="10464800" cy="3302001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00245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002452"/>
                </a:solidFill>
              </a:rPr>
              <a:t>Stress: What, who, why and how. 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1270000" y="8255000"/>
            <a:ext cx="10464800" cy="11303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45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2452"/>
                </a:solidFill>
              </a:rPr>
              <a:t>September 13th, 2015</a:t>
            </a:r>
          </a:p>
        </p:txBody>
      </p:sp>
      <p:pic>
        <p:nvPicPr>
          <p:cNvPr id="34" name="IMG_401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1890" y="80273"/>
            <a:ext cx="11301020" cy="46973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asted-image.jpg"/>
          <p:cNvPicPr/>
          <p:nvPr/>
        </p:nvPicPr>
        <p:blipFill>
          <a:blip r:embed="rId2">
            <a:extLst/>
          </a:blip>
          <a:srcRect l="0" t="1089" r="0" b="1089"/>
          <a:stretch>
            <a:fillRect/>
          </a:stretch>
        </p:blipFill>
        <p:spPr>
          <a:xfrm>
            <a:off x="6718300" y="2603500"/>
            <a:ext cx="5334000" cy="628650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45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2452"/>
                </a:solidFill>
              </a:rPr>
              <a:t>What?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32613" indent="-332613" defTabSz="566674">
              <a:spcBef>
                <a:spcPts val="3100"/>
              </a:spcBef>
              <a:defRPr sz="1800"/>
            </a:pPr>
            <a:r>
              <a:rPr sz="2716">
                <a:solidFill>
                  <a:srgbClr val="002452"/>
                </a:solidFill>
              </a:rPr>
              <a:t>What is stress?</a:t>
            </a:r>
            <a:endParaRPr sz="2716">
              <a:solidFill>
                <a:srgbClr val="002452"/>
              </a:solidFill>
            </a:endParaRPr>
          </a:p>
          <a:p>
            <a:pPr lvl="1" marL="665226" indent="-332613" defTabSz="566674">
              <a:spcBef>
                <a:spcPts val="3100"/>
              </a:spcBef>
              <a:defRPr sz="1800"/>
            </a:pPr>
            <a:r>
              <a:rPr sz="2716">
                <a:solidFill>
                  <a:srgbClr val="002452"/>
                </a:solidFill>
              </a:rPr>
              <a:t>a state of mental or emotional strain or tension resulting from adverse or very demanding circumstances.</a:t>
            </a:r>
            <a:endParaRPr sz="2716">
              <a:solidFill>
                <a:srgbClr val="002452"/>
              </a:solidFill>
            </a:endParaRPr>
          </a:p>
          <a:p>
            <a:pPr lvl="0" marL="332613" indent="-332613" defTabSz="566674">
              <a:spcBef>
                <a:spcPts val="3100"/>
              </a:spcBef>
              <a:defRPr sz="1800"/>
            </a:pPr>
            <a:r>
              <a:rPr sz="2716">
                <a:solidFill>
                  <a:srgbClr val="002452"/>
                </a:solidFill>
              </a:rPr>
              <a:t>What stresses you out? </a:t>
            </a:r>
            <a:endParaRPr sz="2716">
              <a:solidFill>
                <a:srgbClr val="002452"/>
              </a:solidFill>
            </a:endParaRPr>
          </a:p>
          <a:p>
            <a:pPr lvl="1" marL="665226" indent="-332613" defTabSz="566674">
              <a:spcBef>
                <a:spcPts val="3100"/>
              </a:spcBef>
              <a:defRPr sz="1800"/>
            </a:pPr>
            <a:r>
              <a:rPr sz="2716">
                <a:solidFill>
                  <a:srgbClr val="002452"/>
                </a:solidFill>
              </a:rPr>
              <a:t>School, parents, friends, expectations, society, etc.</a:t>
            </a:r>
            <a:endParaRPr sz="2716">
              <a:solidFill>
                <a:srgbClr val="002452"/>
              </a:solidFill>
            </a:endParaRPr>
          </a:p>
          <a:p>
            <a:pPr lvl="1" marL="665226" indent="-332613" defTabSz="566674">
              <a:spcBef>
                <a:spcPts val="3100"/>
              </a:spcBef>
              <a:defRPr sz="1800"/>
            </a:pPr>
            <a:r>
              <a:rPr sz="2716">
                <a:solidFill>
                  <a:srgbClr val="002452"/>
                </a:solidFill>
              </a:rPr>
              <a:t>Anything else?</a:t>
            </a:r>
            <a:endParaRPr sz="2716">
              <a:solidFill>
                <a:srgbClr val="002452"/>
              </a:solidFill>
            </a:endParaRPr>
          </a:p>
          <a:p>
            <a:pPr lvl="0" marL="332613" indent="-332613" defTabSz="566674">
              <a:spcBef>
                <a:spcPts val="3100"/>
              </a:spcBef>
              <a:defRPr sz="1800"/>
            </a:pPr>
            <a:r>
              <a:rPr sz="2716">
                <a:solidFill>
                  <a:srgbClr val="002452"/>
                </a:solidFill>
              </a:rPr>
              <a:t>Is all stress bad?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asted-image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22400" y="1593850"/>
            <a:ext cx="10160000" cy="6565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What?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952500" y="2609850"/>
            <a:ext cx="11099801" cy="6286500"/>
          </a:xfrm>
          <a:prstGeom prst="rect">
            <a:avLst/>
          </a:prstGeom>
        </p:spPr>
        <p:txBody>
          <a:bodyPr anchor="t"/>
          <a:lstStyle/>
          <a:p>
            <a:pPr lvl="0" marL="364489" indent="-364489" defTabSz="479044">
              <a:spcBef>
                <a:spcPts val="3400"/>
              </a:spcBef>
              <a:defRPr sz="1800"/>
            </a:pPr>
            <a:r>
              <a:rPr sz="2952">
                <a:solidFill>
                  <a:srgbClr val="002452"/>
                </a:solidFill>
              </a:rPr>
              <a:t>Split into two groups. </a:t>
            </a:r>
            <a:endParaRPr sz="2952">
              <a:solidFill>
                <a:srgbClr val="002452"/>
              </a:solidFill>
            </a:endParaRPr>
          </a:p>
          <a:p>
            <a:pPr lvl="0" marL="364489" indent="-364489" defTabSz="479044">
              <a:spcBef>
                <a:spcPts val="3400"/>
              </a:spcBef>
              <a:defRPr sz="1800"/>
            </a:pPr>
            <a:r>
              <a:rPr sz="2952">
                <a:solidFill>
                  <a:srgbClr val="002452"/>
                </a:solidFill>
              </a:rPr>
              <a:t>Choose two volunteers from each group to be the test subjects. </a:t>
            </a:r>
            <a:endParaRPr sz="2952">
              <a:solidFill>
                <a:srgbClr val="002452"/>
              </a:solidFill>
            </a:endParaRPr>
          </a:p>
          <a:p>
            <a:pPr lvl="0" marL="364489" indent="-364489" defTabSz="479044">
              <a:spcBef>
                <a:spcPts val="3400"/>
              </a:spcBef>
              <a:defRPr sz="1800"/>
            </a:pPr>
            <a:r>
              <a:rPr sz="2952" u="sng">
                <a:solidFill>
                  <a:srgbClr val="002452"/>
                </a:solidFill>
              </a:rPr>
              <a:t>Activity: Stress obstacle course! </a:t>
            </a:r>
            <a:endParaRPr sz="2952" u="sng">
              <a:solidFill>
                <a:srgbClr val="002452"/>
              </a:solidFill>
            </a:endParaRPr>
          </a:p>
          <a:p>
            <a:pPr lvl="1" marL="391945" indent="-204493" defTabSz="374904">
              <a:lnSpc>
                <a:spcPct val="117999"/>
              </a:lnSpc>
              <a:spcBef>
                <a:spcPts val="0"/>
              </a:spcBef>
              <a:buSzPct val="100000"/>
              <a:buAutoNum type="arabicPeriod" startAt="1"/>
              <a:defRPr sz="1800"/>
            </a:pPr>
            <a:r>
              <a:rPr sz="2460">
                <a:solidFill>
                  <a:srgbClr val="002452"/>
                </a:solidFill>
              </a:rPr>
              <a:t>Physical stressors: Suicides in large open area. Set boundary before hand. 10 push ups. 10 jumping jacks. </a:t>
            </a:r>
            <a:endParaRPr sz="2460">
              <a:solidFill>
                <a:srgbClr val="002452"/>
              </a:solidFill>
            </a:endParaRPr>
          </a:p>
          <a:p>
            <a:pPr lvl="1" marL="391945" indent="-204493" defTabSz="374904">
              <a:lnSpc>
                <a:spcPct val="117999"/>
              </a:lnSpc>
              <a:spcBef>
                <a:spcPts val="0"/>
              </a:spcBef>
              <a:buSzPct val="100000"/>
              <a:buAutoNum type="arabicPeriod" startAt="1"/>
              <a:defRPr sz="1800"/>
            </a:pPr>
            <a:r>
              <a:rPr sz="2460">
                <a:solidFill>
                  <a:srgbClr val="002452"/>
                </a:solidFill>
              </a:rPr>
              <a:t>Mental stressors: Complete math problems on the white board. </a:t>
            </a:r>
            <a:endParaRPr sz="2460">
              <a:solidFill>
                <a:srgbClr val="002452"/>
              </a:solidFill>
            </a:endParaRPr>
          </a:p>
          <a:p>
            <a:pPr lvl="4" marL="954301" indent="-204493" defTabSz="374904">
              <a:lnSpc>
                <a:spcPct val="117999"/>
              </a:lnSpc>
              <a:spcBef>
                <a:spcPts val="0"/>
              </a:spcBef>
              <a:buSzPct val="100000"/>
              <a:buAutoNum type="arabicPeriod" startAt="1"/>
              <a:defRPr sz="1800"/>
            </a:pPr>
            <a:r>
              <a:rPr sz="2460">
                <a:solidFill>
                  <a:srgbClr val="002452"/>
                </a:solidFill>
              </a:rPr>
              <a:t>Problems: 4x4, 38/6, 2x+17= 0 </a:t>
            </a:r>
            <a:endParaRPr sz="2460">
              <a:solidFill>
                <a:srgbClr val="002452"/>
              </a:solidFill>
            </a:endParaRPr>
          </a:p>
          <a:p>
            <a:pPr lvl="4" marL="954301" indent="-204493" defTabSz="374904">
              <a:lnSpc>
                <a:spcPct val="117999"/>
              </a:lnSpc>
              <a:spcBef>
                <a:spcPts val="0"/>
              </a:spcBef>
              <a:buSzPct val="100000"/>
              <a:buAutoNum type="arabicPeriod" startAt="1"/>
              <a:defRPr sz="1800"/>
            </a:pPr>
            <a:r>
              <a:rPr sz="2460">
                <a:solidFill>
                  <a:srgbClr val="002452"/>
                </a:solidFill>
              </a:rPr>
              <a:t>Board Game: Operation remove two pieces. If you hit buzzer you have to start over completely.</a:t>
            </a:r>
            <a:endParaRPr sz="2460">
              <a:solidFill>
                <a:srgbClr val="002452"/>
              </a:solidFill>
            </a:endParaRPr>
          </a:p>
          <a:p>
            <a:pPr lvl="1" marL="391945" indent="-204493" defTabSz="374904">
              <a:lnSpc>
                <a:spcPct val="117999"/>
              </a:lnSpc>
              <a:spcBef>
                <a:spcPts val="0"/>
              </a:spcBef>
              <a:buSzPct val="100000"/>
              <a:buAutoNum type="arabicPeriod" startAt="3"/>
              <a:defRPr sz="1800"/>
            </a:pPr>
            <a:r>
              <a:rPr sz="2460">
                <a:solidFill>
                  <a:srgbClr val="002452"/>
                </a:solidFill>
              </a:rPr>
              <a:t>Societal Stressors: “You’re Outfit Of the Day didn't get enough likes on instagram” change it to get more likes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title"/>
          </p:nvPr>
        </p:nvSpPr>
        <p:spPr>
          <a:xfrm>
            <a:off x="952500" y="427082"/>
            <a:ext cx="11099801" cy="1524606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What?</a:t>
            </a:r>
          </a:p>
        </p:txBody>
      </p:sp>
      <p:sp>
        <p:nvSpPr>
          <p:cNvPr id="50" name="Shape 50"/>
          <p:cNvSpPr/>
          <p:nvPr>
            <p:ph type="body" idx="1"/>
          </p:nvPr>
        </p:nvSpPr>
        <p:spPr>
          <a:xfrm>
            <a:off x="482237" y="2597149"/>
            <a:ext cx="5334001" cy="62865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>
                <a:solidFill>
                  <a:srgbClr val="002452"/>
                </a:solidFill>
              </a:rPr>
              <a:t>Debrief: </a:t>
            </a:r>
            <a:endParaRPr sz="2800">
              <a:solidFill>
                <a:srgbClr val="002452"/>
              </a:solidFill>
            </a:endParaRPr>
          </a:p>
          <a:p>
            <a:pPr lvl="1">
              <a:defRPr sz="1800"/>
            </a:pPr>
            <a:r>
              <a:rPr sz="2800">
                <a:solidFill>
                  <a:srgbClr val="002452"/>
                </a:solidFill>
              </a:rPr>
              <a:t>In small groups discuss: </a:t>
            </a:r>
            <a:endParaRPr sz="2800">
              <a:solidFill>
                <a:srgbClr val="002452"/>
              </a:solidFill>
            </a:endParaRPr>
          </a:p>
          <a:p>
            <a:pPr lvl="1" marL="1128888" indent="-493888">
              <a:buSzPct val="100000"/>
              <a:buAutoNum type="arabicPeriod" startAt="1"/>
              <a:defRPr sz="1800"/>
            </a:pPr>
            <a:r>
              <a:rPr sz="2800">
                <a:solidFill>
                  <a:srgbClr val="002452"/>
                </a:solidFill>
              </a:rPr>
              <a:t>What did it feel like to be a test subject. </a:t>
            </a:r>
            <a:endParaRPr sz="2800">
              <a:solidFill>
                <a:srgbClr val="002452"/>
              </a:solidFill>
            </a:endParaRPr>
          </a:p>
          <a:p>
            <a:pPr lvl="1" marL="1128888" indent="-493888">
              <a:buSzPct val="100000"/>
              <a:buAutoNum type="arabicPeriod" startAt="1"/>
              <a:defRPr sz="1800"/>
            </a:pPr>
            <a:r>
              <a:rPr sz="2800">
                <a:solidFill>
                  <a:srgbClr val="002452"/>
                </a:solidFill>
              </a:rPr>
              <a:t>What did it feel like to be a stressor. </a:t>
            </a:r>
            <a:endParaRPr sz="2800">
              <a:solidFill>
                <a:srgbClr val="002452"/>
              </a:solidFill>
            </a:endParaRPr>
          </a:p>
          <a:p>
            <a:pPr lvl="1" marL="1128888" indent="-493888">
              <a:buSzPct val="100000"/>
              <a:buAutoNum type="arabicPeriod" startAt="1"/>
              <a:defRPr sz="1800"/>
            </a:pPr>
            <a:r>
              <a:rPr sz="2800">
                <a:solidFill>
                  <a:srgbClr val="002452"/>
                </a:solidFill>
              </a:rPr>
              <a:t>What did you notice while observing. </a:t>
            </a:r>
          </a:p>
        </p:txBody>
      </p:sp>
      <p:pic>
        <p:nvPicPr>
          <p:cNvPr id="51" name="pasted-image.png"/>
          <p:cNvPicPr/>
          <p:nvPr/>
        </p:nvPicPr>
        <p:blipFill>
          <a:blip r:embed="rId2">
            <a:extLst/>
          </a:blip>
          <a:srcRect l="505" t="0" r="505" b="0"/>
          <a:stretch>
            <a:fillRect/>
          </a:stretch>
        </p:blipFill>
        <p:spPr>
          <a:xfrm>
            <a:off x="6718300" y="2603500"/>
            <a:ext cx="5334000" cy="6286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6906" y="525898"/>
            <a:ext cx="11930988" cy="87018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1622">
              <a:defRPr sz="7280">
                <a:solidFill>
                  <a:srgbClr val="00245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80">
                <a:solidFill>
                  <a:srgbClr val="002452"/>
                </a:solidFill>
              </a:rPr>
              <a:t>Next Week: Why, and How</a:t>
            </a:r>
          </a:p>
        </p:txBody>
      </p:sp>
      <p:sp>
        <p:nvSpPr>
          <p:cNvPr id="56" name="Shape 5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>
                <a:solidFill>
                  <a:srgbClr val="002452"/>
                </a:solidFill>
              </a:rPr>
              <a:t>Why does our body become stressed? Is there a reason?</a:t>
            </a:r>
            <a:endParaRPr sz="3600">
              <a:solidFill>
                <a:srgbClr val="002452"/>
              </a:solidFill>
            </a:endParaRPr>
          </a:p>
          <a:p>
            <a:pPr lvl="0">
              <a:defRPr sz="1800"/>
            </a:pPr>
            <a:r>
              <a:rPr sz="3600">
                <a:solidFill>
                  <a:srgbClr val="002452"/>
                </a:solidFill>
              </a:rPr>
              <a:t>How do we manage/overcome stress?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